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nva Sans Bold" charset="1" panose="020B0803030501040103"/>
      <p:regular r:id="rId21"/>
    </p:embeddedFont>
    <p:embeddedFont>
      <p:font typeface="Anton" charset="1" panose="00000500000000000000"/>
      <p:regular r:id="rId22"/>
    </p:embeddedFont>
    <p:embeddedFont>
      <p:font typeface="Poppin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gif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gif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3.gif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3.gif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3.gif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3.gif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3953588"/>
            <a:ext cx="10918741" cy="3691010"/>
            <a:chOff x="0" y="0"/>
            <a:chExt cx="2392052" cy="8086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92052" cy="808618"/>
            </a:xfrm>
            <a:custGeom>
              <a:avLst/>
              <a:gdLst/>
              <a:ahLst/>
              <a:cxnLst/>
              <a:rect r="r" b="b" t="t" l="l"/>
              <a:pathLst>
                <a:path h="808618" w="2392052">
                  <a:moveTo>
                    <a:pt x="0" y="0"/>
                  </a:moveTo>
                  <a:lnTo>
                    <a:pt x="2392052" y="0"/>
                  </a:lnTo>
                  <a:lnTo>
                    <a:pt x="2392052" y="808618"/>
                  </a:lnTo>
                  <a:lnTo>
                    <a:pt x="0" y="808618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92052" cy="846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21488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782027" y="1732953"/>
            <a:ext cx="2360027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4609" y="2708328"/>
            <a:ext cx="5541166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PROYEK AKHIR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7480" y="4037796"/>
            <a:ext cx="7811117" cy="346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4"/>
              </a:lnSpc>
              <a:spcBef>
                <a:spcPct val="0"/>
              </a:spcBef>
            </a:pPr>
            <a:r>
              <a:rPr lang="en-US" sz="491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IMPLEMENTASI TEKNIK MACHINE LEARNING UNTUK MEMPREDIKSI KANKER PAYUDARA BERDASARKAN KARAKTERISTIK SEL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7574" y="7663648"/>
            <a:ext cx="5488935" cy="54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8"/>
              </a:lnSpc>
              <a:spcBef>
                <a:spcPct val="0"/>
              </a:spcBef>
            </a:pPr>
            <a:r>
              <a:rPr lang="en-US" b="true" sz="3227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Proyek Sains Data - IF5D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9570" y="1576851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268972" y="4451568"/>
            <a:ext cx="4235632" cy="5500821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15345" y="217293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6131" y="496316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18012" y="3674144"/>
            <a:ext cx="4696476" cy="5582735"/>
          </a:xfrm>
          <a:custGeom>
            <a:avLst/>
            <a:gdLst/>
            <a:ahLst/>
            <a:cxnLst/>
            <a:rect r="r" b="b" t="t" l="l"/>
            <a:pathLst>
              <a:path h="5582735" w="4696476">
                <a:moveTo>
                  <a:pt x="0" y="0"/>
                </a:moveTo>
                <a:lnTo>
                  <a:pt x="4696475" y="0"/>
                </a:lnTo>
                <a:lnTo>
                  <a:pt x="4696475" y="5582734"/>
                </a:lnTo>
                <a:lnTo>
                  <a:pt x="0" y="55827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47839" y="2894617"/>
            <a:ext cx="7470173" cy="7470173"/>
          </a:xfrm>
          <a:custGeom>
            <a:avLst/>
            <a:gdLst/>
            <a:ahLst/>
            <a:cxnLst/>
            <a:rect r="r" b="b" t="t" l="l"/>
            <a:pathLst>
              <a:path h="7470173" w="7470173">
                <a:moveTo>
                  <a:pt x="0" y="0"/>
                </a:moveTo>
                <a:lnTo>
                  <a:pt x="7470173" y="0"/>
                </a:lnTo>
                <a:lnTo>
                  <a:pt x="7470173" y="7470173"/>
                </a:lnTo>
                <a:lnTo>
                  <a:pt x="0" y="74701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8794" y="623525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93518" y="1662576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05308" y="4704522"/>
            <a:ext cx="8051629" cy="304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9"/>
              </a:lnSpc>
            </a:pPr>
            <a:r>
              <a:rPr lang="en-US" sz="4292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Metode Pembanding:</a:t>
            </a:r>
          </a:p>
          <a:p>
            <a:pPr algn="l" marL="926801" indent="-463401" lvl="1">
              <a:lnSpc>
                <a:spcPts val="6009"/>
              </a:lnSpc>
              <a:buFont typeface="Arial"/>
              <a:buChar char="•"/>
            </a:pPr>
            <a:r>
              <a:rPr lang="en-US" sz="4292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Decision Tree</a:t>
            </a:r>
          </a:p>
          <a:p>
            <a:pPr algn="l" marL="926801" indent="-463401" lvl="1">
              <a:lnSpc>
                <a:spcPts val="6009"/>
              </a:lnSpc>
              <a:buFont typeface="Arial"/>
              <a:buChar char="•"/>
            </a:pPr>
            <a:r>
              <a:rPr lang="en-US" sz="4292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Naive Bayes</a:t>
            </a:r>
          </a:p>
          <a:p>
            <a:pPr algn="l" marL="926801" indent="-463401" lvl="1">
              <a:lnSpc>
                <a:spcPts val="6009"/>
              </a:lnSpc>
              <a:buFont typeface="Arial"/>
              <a:buChar char="•"/>
            </a:pPr>
            <a:r>
              <a:rPr lang="en-US" sz="4292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KNN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2755297"/>
            <a:ext cx="22247141" cy="6104725"/>
            <a:chOff x="0" y="0"/>
            <a:chExt cx="5302669" cy="14550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1455079"/>
            </a:xfrm>
            <a:custGeom>
              <a:avLst/>
              <a:gdLst/>
              <a:ahLst/>
              <a:cxnLst/>
              <a:rect r="r" b="b" t="t" l="l"/>
              <a:pathLst>
                <a:path h="1455079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1455079"/>
                  </a:lnTo>
                  <a:lnTo>
                    <a:pt x="0" y="145507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1493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8285190" y="217270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1920" y="217293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32706" y="496316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64208" y="0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88144" y="3996194"/>
            <a:ext cx="10328394" cy="4673304"/>
          </a:xfrm>
          <a:custGeom>
            <a:avLst/>
            <a:gdLst/>
            <a:ahLst/>
            <a:cxnLst/>
            <a:rect r="r" b="b" t="t" l="l"/>
            <a:pathLst>
              <a:path h="4673304" w="10328394">
                <a:moveTo>
                  <a:pt x="0" y="0"/>
                </a:moveTo>
                <a:lnTo>
                  <a:pt x="10328394" y="0"/>
                </a:lnTo>
                <a:lnTo>
                  <a:pt x="10328394" y="4673303"/>
                </a:lnTo>
                <a:lnTo>
                  <a:pt x="0" y="4673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60775" y="2555272"/>
            <a:ext cx="11528896" cy="122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Random Forest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19159" y="664267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EVALUASI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7640" y="623525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4293879"/>
            <a:ext cx="22247141" cy="3988752"/>
            <a:chOff x="0" y="0"/>
            <a:chExt cx="5302669" cy="95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8285190" y="217270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1920" y="217293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32706" y="496316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64208" y="0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88166" y="4838336"/>
            <a:ext cx="4755563" cy="267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Decision Tree: </a:t>
            </a:r>
          </a:p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Naive Bayes:</a:t>
            </a:r>
          </a:p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KNN: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19159" y="664267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EVALUASI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7640" y="623525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22945" y="5000625"/>
            <a:ext cx="4755563" cy="267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98,52%</a:t>
            </a:r>
          </a:p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96,30%</a:t>
            </a:r>
          </a:p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97,04%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06816"/>
            <a:ext cx="7037322" cy="7577198"/>
          </a:xfrm>
          <a:custGeom>
            <a:avLst/>
            <a:gdLst/>
            <a:ahLst/>
            <a:cxnLst/>
            <a:rect r="r" b="b" t="t" l="l"/>
            <a:pathLst>
              <a:path h="7577198" w="7037322">
                <a:moveTo>
                  <a:pt x="0" y="0"/>
                </a:moveTo>
                <a:lnTo>
                  <a:pt x="7037322" y="0"/>
                </a:lnTo>
                <a:lnTo>
                  <a:pt x="7037322" y="7577198"/>
                </a:lnTo>
                <a:lnTo>
                  <a:pt x="0" y="757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8064501" y="2042012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4793" y="142875"/>
            <a:ext cx="1042965" cy="10429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5579" y="42189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41896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986421" y="7884621"/>
            <a:ext cx="3301579" cy="2575232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1984291" y="1185840"/>
            <a:ext cx="6303709" cy="6468107"/>
          </a:xfrm>
          <a:custGeom>
            <a:avLst/>
            <a:gdLst/>
            <a:ahLst/>
            <a:cxnLst/>
            <a:rect r="r" b="b" t="t" l="l"/>
            <a:pathLst>
              <a:path h="6468107" w="6303709">
                <a:moveTo>
                  <a:pt x="0" y="0"/>
                </a:moveTo>
                <a:lnTo>
                  <a:pt x="6303709" y="0"/>
                </a:lnTo>
                <a:lnTo>
                  <a:pt x="6303709" y="6468106"/>
                </a:lnTo>
                <a:lnTo>
                  <a:pt x="0" y="64681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46289" y="2489687"/>
            <a:ext cx="10204447" cy="7451044"/>
          </a:xfrm>
          <a:custGeom>
            <a:avLst/>
            <a:gdLst/>
            <a:ahLst/>
            <a:cxnLst/>
            <a:rect r="r" b="b" t="t" l="l"/>
            <a:pathLst>
              <a:path h="7451044" w="10204447">
                <a:moveTo>
                  <a:pt x="0" y="0"/>
                </a:moveTo>
                <a:lnTo>
                  <a:pt x="10204446" y="0"/>
                </a:lnTo>
                <a:lnTo>
                  <a:pt x="10204446" y="7451045"/>
                </a:lnTo>
                <a:lnTo>
                  <a:pt x="0" y="74510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16626" y="463017"/>
            <a:ext cx="7873372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DEPLOYMENT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6430" y="549107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1279153" y="1913509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8778064" y="360905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775960" y="702611"/>
            <a:ext cx="1042965" cy="10429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69990" y="98163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382286" y="1247365"/>
            <a:ext cx="5435815" cy="5805239"/>
          </a:xfrm>
          <a:custGeom>
            <a:avLst/>
            <a:gdLst/>
            <a:ahLst/>
            <a:cxnLst/>
            <a:rect r="r" b="b" t="t" l="l"/>
            <a:pathLst>
              <a:path h="5805239" w="5435815">
                <a:moveTo>
                  <a:pt x="0" y="0"/>
                </a:moveTo>
                <a:lnTo>
                  <a:pt x="5435814" y="0"/>
                </a:lnTo>
                <a:lnTo>
                  <a:pt x="5435814" y="5805239"/>
                </a:lnTo>
                <a:lnTo>
                  <a:pt x="0" y="5805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95612" y="2100618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LINK DOKUMEN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88020" y="1044698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10755" y="6885716"/>
            <a:ext cx="663607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https://prediksibreastcancerwinconsin.streamlit.app/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858617" y="831886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75960" y="4256816"/>
            <a:ext cx="663607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https://colab.research.google.com/drive/1iTuq6NdzNznLI62a9ZCfrUxx43EYTm1h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10755" y="6133241"/>
            <a:ext cx="663607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https://github.com/Zuzun1ch/psd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841945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40036" y="4655316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TERIMA KASIH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3217" y="1212632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453805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05635" y="2223177"/>
            <a:ext cx="11784860" cy="1298716"/>
            <a:chOff x="0" y="0"/>
            <a:chExt cx="2808955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955" cy="309553"/>
            </a:xfrm>
            <a:custGeom>
              <a:avLst/>
              <a:gdLst/>
              <a:ahLst/>
              <a:cxnLst/>
              <a:rect r="r" b="b" t="t" l="l"/>
              <a:pathLst>
                <a:path h="309553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08955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28188" y="2351053"/>
            <a:ext cx="1042965" cy="10429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903304" y="2540017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3235" y="559692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86934" y="2408668"/>
            <a:ext cx="6700964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ANGGOTA KELOMPOK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0">
            <a:off x="4779624" y="5558821"/>
            <a:ext cx="3240285" cy="155533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105635" y="4516580"/>
            <a:ext cx="9988309" cy="396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230411100005 Hanin  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230411100083 </a:t>
            </a: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Muhammad Syaifudin Zuhri 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230411100089 </a:t>
            </a: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Dina Puspita Sari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230411100182 </a:t>
            </a: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Aura Ibraliraiza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230411100185 </a:t>
            </a: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Rahmatul Layli </a:t>
            </a:r>
          </a:p>
          <a:p>
            <a:pPr algn="just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230411100187 </a:t>
            </a: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Malika Aulia Putri 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true" flipV="false" rot="0">
            <a:off x="-591443" y="-163310"/>
            <a:ext cx="3240285" cy="155533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0"/>
            <a:ext cx="22247141" cy="2427284"/>
            <a:chOff x="0" y="0"/>
            <a:chExt cx="5302669" cy="578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578550"/>
            </a:xfrm>
            <a:custGeom>
              <a:avLst/>
              <a:gdLst/>
              <a:ahLst/>
              <a:cxnLst/>
              <a:rect r="r" b="b" t="t" l="l"/>
              <a:pathLst>
                <a:path h="57855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578550"/>
                  </a:lnTo>
                  <a:lnTo>
                    <a:pt x="0" y="57855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616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10010" y="3322565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58625" y="2995956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1420" y="8736818"/>
            <a:ext cx="1042965" cy="10429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71087" y="2939738"/>
            <a:ext cx="9900869" cy="1169094"/>
            <a:chOff x="0" y="0"/>
            <a:chExt cx="2359900" cy="2786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59900" cy="278657"/>
            </a:xfrm>
            <a:custGeom>
              <a:avLst/>
              <a:gdLst/>
              <a:ahLst/>
              <a:cxnLst/>
              <a:rect r="r" b="b" t="t" l="l"/>
              <a:pathLst>
                <a:path h="278657" w="2359900">
                  <a:moveTo>
                    <a:pt x="0" y="0"/>
                  </a:moveTo>
                  <a:lnTo>
                    <a:pt x="2359900" y="0"/>
                  </a:lnTo>
                  <a:lnTo>
                    <a:pt x="2359900" y="278657"/>
                  </a:lnTo>
                  <a:lnTo>
                    <a:pt x="0" y="27865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359900" cy="316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871087" y="4193598"/>
            <a:ext cx="9900869" cy="1169094"/>
            <a:chOff x="0" y="0"/>
            <a:chExt cx="2359900" cy="2786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9900" cy="278657"/>
            </a:xfrm>
            <a:custGeom>
              <a:avLst/>
              <a:gdLst/>
              <a:ahLst/>
              <a:cxnLst/>
              <a:rect r="r" b="b" t="t" l="l"/>
              <a:pathLst>
                <a:path h="278657" w="2359900">
                  <a:moveTo>
                    <a:pt x="0" y="0"/>
                  </a:moveTo>
                  <a:lnTo>
                    <a:pt x="2359900" y="0"/>
                  </a:lnTo>
                  <a:lnTo>
                    <a:pt x="2359900" y="278657"/>
                  </a:lnTo>
                  <a:lnTo>
                    <a:pt x="0" y="27865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359900" cy="316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871087" y="5447459"/>
            <a:ext cx="9900869" cy="1169094"/>
            <a:chOff x="0" y="0"/>
            <a:chExt cx="2359900" cy="2786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59900" cy="278657"/>
            </a:xfrm>
            <a:custGeom>
              <a:avLst/>
              <a:gdLst/>
              <a:ahLst/>
              <a:cxnLst/>
              <a:rect r="r" b="b" t="t" l="l"/>
              <a:pathLst>
                <a:path h="278657" w="2359900">
                  <a:moveTo>
                    <a:pt x="0" y="0"/>
                  </a:moveTo>
                  <a:lnTo>
                    <a:pt x="2359900" y="0"/>
                  </a:lnTo>
                  <a:lnTo>
                    <a:pt x="2359900" y="278657"/>
                  </a:lnTo>
                  <a:lnTo>
                    <a:pt x="0" y="27865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359900" cy="316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871087" y="6701319"/>
            <a:ext cx="9900869" cy="1169094"/>
            <a:chOff x="0" y="0"/>
            <a:chExt cx="2359900" cy="2786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59900" cy="278657"/>
            </a:xfrm>
            <a:custGeom>
              <a:avLst/>
              <a:gdLst/>
              <a:ahLst/>
              <a:cxnLst/>
              <a:rect r="r" b="b" t="t" l="l"/>
              <a:pathLst>
                <a:path h="278657" w="2359900">
                  <a:moveTo>
                    <a:pt x="0" y="0"/>
                  </a:moveTo>
                  <a:lnTo>
                    <a:pt x="2359900" y="0"/>
                  </a:lnTo>
                  <a:lnTo>
                    <a:pt x="2359900" y="278657"/>
                  </a:lnTo>
                  <a:lnTo>
                    <a:pt x="0" y="27865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359900" cy="316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871087" y="7955179"/>
            <a:ext cx="9900869" cy="1169094"/>
            <a:chOff x="0" y="0"/>
            <a:chExt cx="2359900" cy="2786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59900" cy="278657"/>
            </a:xfrm>
            <a:custGeom>
              <a:avLst/>
              <a:gdLst/>
              <a:ahLst/>
              <a:cxnLst/>
              <a:rect r="r" b="b" t="t" l="l"/>
              <a:pathLst>
                <a:path h="278657" w="2359900">
                  <a:moveTo>
                    <a:pt x="0" y="0"/>
                  </a:moveTo>
                  <a:lnTo>
                    <a:pt x="2359900" y="0"/>
                  </a:lnTo>
                  <a:lnTo>
                    <a:pt x="2359900" y="278657"/>
                  </a:lnTo>
                  <a:lnTo>
                    <a:pt x="0" y="27865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359900" cy="316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142220" y="2939738"/>
            <a:ext cx="1178033" cy="1175088"/>
          </a:xfrm>
          <a:custGeom>
            <a:avLst/>
            <a:gdLst/>
            <a:ahLst/>
            <a:cxnLst/>
            <a:rect r="r" b="b" t="t" l="l"/>
            <a:pathLst>
              <a:path h="1175088" w="1178033">
                <a:moveTo>
                  <a:pt x="0" y="0"/>
                </a:moveTo>
                <a:lnTo>
                  <a:pt x="1178033" y="0"/>
                </a:lnTo>
                <a:lnTo>
                  <a:pt x="1178033" y="1175088"/>
                </a:lnTo>
                <a:lnTo>
                  <a:pt x="0" y="117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51420" y="-8146"/>
            <a:ext cx="8592580" cy="243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DAFTAR ISI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01404" y="3108360"/>
            <a:ext cx="7283378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Understanding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2142220" y="4190601"/>
            <a:ext cx="1178033" cy="1175088"/>
          </a:xfrm>
          <a:custGeom>
            <a:avLst/>
            <a:gdLst/>
            <a:ahLst/>
            <a:cxnLst/>
            <a:rect r="r" b="b" t="t" l="l"/>
            <a:pathLst>
              <a:path h="1175088" w="1178033">
                <a:moveTo>
                  <a:pt x="0" y="0"/>
                </a:moveTo>
                <a:lnTo>
                  <a:pt x="1178033" y="0"/>
                </a:lnTo>
                <a:lnTo>
                  <a:pt x="1178033" y="1175088"/>
                </a:lnTo>
                <a:lnTo>
                  <a:pt x="0" y="117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142220" y="5441465"/>
            <a:ext cx="1178033" cy="1175088"/>
          </a:xfrm>
          <a:custGeom>
            <a:avLst/>
            <a:gdLst/>
            <a:ahLst/>
            <a:cxnLst/>
            <a:rect r="r" b="b" t="t" l="l"/>
            <a:pathLst>
              <a:path h="1175088" w="1178033">
                <a:moveTo>
                  <a:pt x="0" y="0"/>
                </a:moveTo>
                <a:lnTo>
                  <a:pt x="1178033" y="0"/>
                </a:lnTo>
                <a:lnTo>
                  <a:pt x="1178033" y="1175088"/>
                </a:lnTo>
                <a:lnTo>
                  <a:pt x="0" y="117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142220" y="6692328"/>
            <a:ext cx="1178033" cy="1175088"/>
          </a:xfrm>
          <a:custGeom>
            <a:avLst/>
            <a:gdLst/>
            <a:ahLst/>
            <a:cxnLst/>
            <a:rect r="r" b="b" t="t" l="l"/>
            <a:pathLst>
              <a:path h="1175088" w="1178033">
                <a:moveTo>
                  <a:pt x="0" y="0"/>
                </a:moveTo>
                <a:lnTo>
                  <a:pt x="1178033" y="0"/>
                </a:lnTo>
                <a:lnTo>
                  <a:pt x="1178033" y="1175088"/>
                </a:lnTo>
                <a:lnTo>
                  <a:pt x="0" y="117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142220" y="7943191"/>
            <a:ext cx="1178033" cy="1175088"/>
          </a:xfrm>
          <a:custGeom>
            <a:avLst/>
            <a:gdLst/>
            <a:ahLst/>
            <a:cxnLst/>
            <a:rect r="r" b="b" t="t" l="l"/>
            <a:pathLst>
              <a:path h="1175088" w="1178033">
                <a:moveTo>
                  <a:pt x="0" y="0"/>
                </a:moveTo>
                <a:lnTo>
                  <a:pt x="1178033" y="0"/>
                </a:lnTo>
                <a:lnTo>
                  <a:pt x="1178033" y="1175088"/>
                </a:lnTo>
                <a:lnTo>
                  <a:pt x="0" y="117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3644103" y="4362220"/>
            <a:ext cx="7283378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Preprocessing Data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686802" y="5616080"/>
            <a:ext cx="7283378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Modelling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729502" y="6869941"/>
            <a:ext cx="7283378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Evaluasi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772201" y="8123801"/>
            <a:ext cx="7283378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4313" y="5200650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951" y="160410"/>
            <a:ext cx="1042965" cy="10429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5259" y="43943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9525" y="4933470"/>
            <a:ext cx="1098588" cy="1381871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8338042" y="198494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915598" y="2609058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7268825" y="2444608"/>
            <a:ext cx="1203221" cy="1513485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2397" y="479226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97928" y="67102"/>
            <a:ext cx="934728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UNDERSTANDING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41852" y="2838450"/>
            <a:ext cx="1252668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Sumber Data: Breast Cancer Winconsin (Original) -Kaggle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70174" y="3705225"/>
            <a:ext cx="12526681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Jumlah data: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683 data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11 kolom (10 fitur + 1 target)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70174" y="5638800"/>
            <a:ext cx="12526681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Sample code number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Clump Thickness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Uniformity of Cell Size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Uniformity of Cell Shape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Marginal Adhesion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Single Epithelial Cell Size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57297" y="5638800"/>
            <a:ext cx="12526681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Bare Nuclei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Bland Chromatin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Normal Nucleoli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Mitoses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Class (Target)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4313" y="5200650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951" y="160410"/>
            <a:ext cx="1042965" cy="10429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5259" y="43943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9525" y="4933470"/>
            <a:ext cx="1098588" cy="1381871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8338042" y="198494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915598" y="2609058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7268825" y="2444608"/>
            <a:ext cx="1203221" cy="1513485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2397" y="479226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97928" y="67102"/>
            <a:ext cx="934728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UNDERSTANDING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95635" y="2504283"/>
            <a:ext cx="2564425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Nama Fitur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19029" y="2504283"/>
            <a:ext cx="12075314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Keterangan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84543" y="3267606"/>
            <a:ext cx="498661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Sample code number</a:t>
            </a:r>
          </a:p>
        </p:txBody>
      </p:sp>
      <p:sp>
        <p:nvSpPr>
          <p:cNvPr name="AutoShape 18" id="18"/>
          <p:cNvSpPr/>
          <p:nvPr/>
        </p:nvSpPr>
        <p:spPr>
          <a:xfrm>
            <a:off x="3179332" y="3261256"/>
            <a:ext cx="12221615" cy="0"/>
          </a:xfrm>
          <a:prstGeom prst="line">
            <a:avLst/>
          </a:prstGeom>
          <a:ln cap="flat" w="38100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984543" y="4187449"/>
            <a:ext cx="498661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Clump Thickness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84543" y="5254249"/>
            <a:ext cx="498661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Uniformity of Cell Size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84543" y="6321049"/>
            <a:ext cx="568231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Uniformity of Cell Shape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84543" y="7387849"/>
            <a:ext cx="498661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Marginal Adhesion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84543" y="8452472"/>
            <a:ext cx="568231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Single Epithelial Cell Size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66861" y="3267606"/>
            <a:ext cx="584462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Nomor identifikasi unik sampel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04770" y="4187449"/>
            <a:ext cx="584462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Ketebalan kelompok sel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04770" y="5254249"/>
            <a:ext cx="584462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Keseragaman ukuran sel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04770" y="6321049"/>
            <a:ext cx="584462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Keseragaman bentuk sel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04770" y="7502149"/>
            <a:ext cx="7001735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0"/>
              </a:lnSpc>
            </a:pPr>
            <a:r>
              <a:rPr lang="en-US" sz="3000" spc="-179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Kemampuan sel untuk saling menempel di tepi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04770" y="8452472"/>
            <a:ext cx="584462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Ukuran sel epitel tunggal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4313" y="5200650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951" y="160410"/>
            <a:ext cx="1042965" cy="10429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5259" y="43943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9525" y="4933470"/>
            <a:ext cx="1098588" cy="1381871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8338042" y="198494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915598" y="2609058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7268825" y="2444608"/>
            <a:ext cx="1203221" cy="1513485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2397" y="479226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97928" y="67102"/>
            <a:ext cx="934728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UNDERSTANDING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95635" y="2504283"/>
            <a:ext cx="2564425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Nama Fitur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19029" y="2504283"/>
            <a:ext cx="12075314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Keterangan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84543" y="7005158"/>
            <a:ext cx="498661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Mitoses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3179332" y="3261256"/>
            <a:ext cx="12221615" cy="0"/>
          </a:xfrm>
          <a:prstGeom prst="line">
            <a:avLst/>
          </a:prstGeom>
          <a:ln cap="flat" w="38100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984543" y="8067195"/>
            <a:ext cx="498661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Class (Target)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75593" y="6943725"/>
            <a:ext cx="584462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Jumlah sel yang membelah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75593" y="8067195"/>
            <a:ext cx="584462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Validasi apakah kanker jinak atau ganas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84543" y="3829581"/>
            <a:ext cx="498661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Bare Nuclei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75593" y="3753381"/>
            <a:ext cx="700173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Inti sel yang terlihat jelas tanpa sitoplasma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84543" y="4885845"/>
            <a:ext cx="498661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Bland Chromatin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75593" y="4885845"/>
            <a:ext cx="657824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Penampilan kromatin dalam inti sel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84543" y="5943120"/>
            <a:ext cx="498661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Normal Nucleoli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75593" y="5943120"/>
            <a:ext cx="657824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Keberadaan nukleolus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4313" y="5200650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951" y="160410"/>
            <a:ext cx="1042965" cy="10429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5259" y="43943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9525" y="4933470"/>
            <a:ext cx="1098588" cy="1381871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8338042" y="1984947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915598" y="2609058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7268825" y="2444608"/>
            <a:ext cx="1203221" cy="1513485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3179332" y="3261256"/>
            <a:ext cx="12221615" cy="0"/>
          </a:xfrm>
          <a:prstGeom prst="line">
            <a:avLst/>
          </a:prstGeom>
          <a:ln cap="flat" w="38100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237605" y="3447972"/>
            <a:ext cx="6335175" cy="5867478"/>
          </a:xfrm>
          <a:custGeom>
            <a:avLst/>
            <a:gdLst/>
            <a:ahLst/>
            <a:cxnLst/>
            <a:rect r="r" b="b" t="t" l="l"/>
            <a:pathLst>
              <a:path h="5867478" w="6335175">
                <a:moveTo>
                  <a:pt x="0" y="0"/>
                </a:moveTo>
                <a:lnTo>
                  <a:pt x="6335175" y="0"/>
                </a:lnTo>
                <a:lnTo>
                  <a:pt x="6335175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02397" y="479226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97928" y="67102"/>
            <a:ext cx="934728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UNDERSTANDING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37322" y="2547301"/>
            <a:ext cx="5751073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Distribusi tiap Kelas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98347" y="1624370"/>
            <a:ext cx="10827637" cy="1962678"/>
            <a:chOff x="0" y="0"/>
            <a:chExt cx="2580798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43965" y="3771538"/>
            <a:ext cx="3017229" cy="146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4"/>
              </a:lnSpc>
            </a:pPr>
            <a:r>
              <a:rPr lang="en-US" sz="1088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263378" y="523995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40518" y="289997"/>
            <a:ext cx="1042965" cy="104296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1304" y="569021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72838" y="5135179"/>
            <a:ext cx="10586462" cy="374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0"/>
              </a:lnSpc>
            </a:pPr>
            <a:r>
              <a:rPr lang="en-US" sz="4207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4207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Transformasi Data</a:t>
            </a:r>
          </a:p>
          <a:p>
            <a:pPr algn="l">
              <a:lnSpc>
                <a:spcPts val="5890"/>
              </a:lnSpc>
            </a:pPr>
            <a:r>
              <a:rPr lang="en-US" sz="4207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• Pengecekan Data Duplikat</a:t>
            </a:r>
          </a:p>
          <a:p>
            <a:pPr algn="l">
              <a:lnSpc>
                <a:spcPts val="5890"/>
              </a:lnSpc>
            </a:pPr>
            <a:r>
              <a:rPr lang="en-US" sz="4207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• Pencarian Outlier</a:t>
            </a:r>
          </a:p>
          <a:p>
            <a:pPr algn="l">
              <a:lnSpc>
                <a:spcPts val="5890"/>
              </a:lnSpc>
            </a:pPr>
            <a:r>
              <a:rPr lang="en-US" sz="4207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• Split Data</a:t>
            </a:r>
          </a:p>
          <a:p>
            <a:pPr algn="l">
              <a:lnSpc>
                <a:spcPts val="5890"/>
              </a:lnSpc>
              <a:spcBef>
                <a:spcPct val="0"/>
              </a:spcBef>
            </a:pPr>
            <a:r>
              <a:rPr lang="en-US" sz="4207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• SMOTE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2824553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5130" y="5539992"/>
            <a:ext cx="3098844" cy="3091097"/>
          </a:xfrm>
          <a:custGeom>
            <a:avLst/>
            <a:gdLst/>
            <a:ahLst/>
            <a:cxnLst/>
            <a:rect r="r" b="b" t="t" l="l"/>
            <a:pathLst>
              <a:path h="3091097" w="3098844">
                <a:moveTo>
                  <a:pt x="0" y="0"/>
                </a:moveTo>
                <a:lnTo>
                  <a:pt x="3098845" y="0"/>
                </a:lnTo>
                <a:lnTo>
                  <a:pt x="3098845" y="3091097"/>
                </a:lnTo>
                <a:lnTo>
                  <a:pt x="0" y="30910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45605" y="2028002"/>
            <a:ext cx="8183684" cy="132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9"/>
              </a:lnSpc>
            </a:pPr>
            <a:r>
              <a:rPr lang="en-US" sz="983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PREPROCESSING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2630" y="608813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9570" y="1576851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380989" y="3189892"/>
            <a:ext cx="4235632" cy="5500821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15345" y="217293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6131" y="496316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62635" y="6083178"/>
            <a:ext cx="11155510" cy="2750410"/>
          </a:xfrm>
          <a:custGeom>
            <a:avLst/>
            <a:gdLst/>
            <a:ahLst/>
            <a:cxnLst/>
            <a:rect r="r" b="b" t="t" l="l"/>
            <a:pathLst>
              <a:path h="2750410" w="11155510">
                <a:moveTo>
                  <a:pt x="0" y="0"/>
                </a:moveTo>
                <a:lnTo>
                  <a:pt x="11155510" y="0"/>
                </a:lnTo>
                <a:lnTo>
                  <a:pt x="11155510" y="2750410"/>
                </a:lnTo>
                <a:lnTo>
                  <a:pt x="0" y="27504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8794" y="623525"/>
            <a:ext cx="190899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Kelompok 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93518" y="1662576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62635" y="3978067"/>
            <a:ext cx="10337630" cy="18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Metode utama: Random Forest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40960"/>
                </a:solidFill>
                <a:latin typeface="Poppins"/>
                <a:ea typeface="Poppins"/>
                <a:cs typeface="Poppins"/>
                <a:sym typeface="Poppins"/>
              </a:rPr>
              <a:t>dengan parameter: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DAG650gPw28</dc:identifier>
  <dcterms:modified xsi:type="dcterms:W3CDTF">2011-08-01T06:04:30Z</dcterms:modified>
  <cp:revision>1</cp:revision>
  <dc:title>Blue Purple Modern Animated Computer Science Presentation</dc:title>
</cp:coreProperties>
</file>